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76" r:id="rId4"/>
    <p:sldId id="259" r:id="rId5"/>
    <p:sldId id="258" r:id="rId6"/>
    <p:sldId id="261" r:id="rId7"/>
    <p:sldId id="262" r:id="rId8"/>
    <p:sldId id="278" r:id="rId9"/>
    <p:sldId id="263" r:id="rId10"/>
    <p:sldId id="265" r:id="rId11"/>
    <p:sldId id="279" r:id="rId12"/>
    <p:sldId id="268" r:id="rId13"/>
    <p:sldId id="266" r:id="rId14"/>
    <p:sldId id="267" r:id="rId15"/>
    <p:sldId id="280" r:id="rId16"/>
    <p:sldId id="269" r:id="rId17"/>
    <p:sldId id="270" r:id="rId18"/>
    <p:sldId id="271" r:id="rId19"/>
    <p:sldId id="273" r:id="rId20"/>
    <p:sldId id="277" r:id="rId21"/>
    <p:sldId id="281" r:id="rId22"/>
    <p:sldId id="275" r:id="rId23"/>
  </p:sldIdLst>
  <p:sldSz cx="9144000" cy="5143500" type="screen16x9"/>
  <p:notesSz cx="6858000" cy="9144000"/>
  <p:embeddedFontLst>
    <p:embeddedFont>
      <p:font typeface="Algerian" panose="04020705040A02060702" pitchFamily="82" charset="0"/>
      <p:regular r:id="rId25"/>
    </p:embeddedFont>
    <p:embeddedFont>
      <p:font typeface="Bahnschrift" panose="020B0502040204020203" pitchFamily="34" charset="0"/>
      <p:regular r:id="rId26"/>
      <p:bold r:id="rId27"/>
    </p:embeddedFont>
    <p:embeddedFont>
      <p:font typeface="Candara" panose="020E0502030303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itka Heading" pitchFamily="2"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
      <p:font typeface="Wingdings 3" panose="05040102010807070707" pitchFamily="18" charset="2"/>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5.xml"/><Relationship Id="rId5" Type="http://schemas.openxmlformats.org/officeDocument/2006/relationships/image" Target="../media/image16.tmp"/><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5.xml"/><Relationship Id="rId5" Type="http://schemas.openxmlformats.org/officeDocument/2006/relationships/image" Target="../media/image20.tmp"/><Relationship Id="rId4" Type="http://schemas.openxmlformats.org/officeDocument/2006/relationships/image" Target="../media/image19.tmp"/></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08722" y="536712"/>
            <a:ext cx="8619528" cy="375758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3200" b="1" dirty="0">
                <a:solidFill>
                  <a:srgbClr val="CC0000"/>
                </a:solidFill>
                <a:latin typeface="Montserrat"/>
                <a:ea typeface="Montserrat"/>
                <a:cs typeface="Montserrat"/>
                <a:sym typeface="Montserrat"/>
              </a:rPr>
              <a:t>Capstone Project -3</a:t>
            </a:r>
            <a:endParaRPr sz="3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200" b="1" dirty="0">
                <a:solidFill>
                  <a:schemeClr val="lt1"/>
                </a:solidFill>
                <a:latin typeface="Algerian" panose="04020705040A02060702" pitchFamily="82" charset="0"/>
                <a:ea typeface="MS Gothic" panose="020B0609070205080204" pitchFamily="49" charset="-128"/>
                <a:cs typeface="Montserrat"/>
                <a:sym typeface="Montserrat"/>
              </a:rPr>
              <a:t>Appliance Energy Prediction</a:t>
            </a: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r>
              <a:rPr lang="en-GB" sz="1400" b="1" dirty="0">
                <a:solidFill>
                  <a:srgbClr val="00B050"/>
                </a:solidFill>
                <a:latin typeface="Montserrat"/>
                <a:ea typeface="Montserrat"/>
                <a:cs typeface="Montserrat"/>
                <a:sym typeface="Montserrat"/>
              </a:rPr>
              <a:t>By:-    Rohit Kumar Sharma</a:t>
            </a:r>
            <a:br>
              <a:rPr lang="en-GB" sz="1600" b="1" dirty="0">
                <a:solidFill>
                  <a:srgbClr val="00B0F0"/>
                </a:solidFill>
                <a:latin typeface="Montserrat"/>
                <a:ea typeface="Montserrat"/>
                <a:cs typeface="Montserrat"/>
                <a:sym typeface="Montserrat"/>
              </a:rPr>
            </a:br>
            <a:endParaRPr sz="1600" b="1" dirty="0">
              <a:solidFill>
                <a:srgbClr val="00B0F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327-451B-0C0F-6B2D-1FD1F36C52CD}"/>
              </a:ext>
            </a:extLst>
          </p:cNvPr>
          <p:cNvSpPr>
            <a:spLocks noGrp="1"/>
          </p:cNvSpPr>
          <p:nvPr>
            <p:ph type="title"/>
          </p:nvPr>
        </p:nvSpPr>
        <p:spPr/>
        <p:txBody>
          <a:bodyPr/>
          <a:lstStyle/>
          <a:p>
            <a:r>
              <a:rPr lang="en-IN" dirty="0"/>
              <a:t>EDA</a:t>
            </a:r>
          </a:p>
        </p:txBody>
      </p:sp>
      <p:pic>
        <p:nvPicPr>
          <p:cNvPr id="4098" name="Picture 2">
            <a:extLst>
              <a:ext uri="{FF2B5EF4-FFF2-40B4-BE49-F238E27FC236}">
                <a16:creationId xmlns:a16="http://schemas.microsoft.com/office/drawing/2014/main" id="{B2C2B4AA-C2A7-0638-7CEB-1FB9A9B79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9" y="1215200"/>
            <a:ext cx="848677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2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83FC1-0AE9-5216-7919-26D6478F638B}"/>
              </a:ext>
            </a:extLst>
          </p:cNvPr>
          <p:cNvSpPr>
            <a:spLocks noGrp="1"/>
          </p:cNvSpPr>
          <p:nvPr>
            <p:ph type="title"/>
          </p:nvPr>
        </p:nvSpPr>
        <p:spPr/>
        <p:txBody>
          <a:bodyPr/>
          <a:lstStyle/>
          <a:p>
            <a:r>
              <a:rPr lang="en-IN" dirty="0"/>
              <a:t>Feature Selection</a:t>
            </a:r>
          </a:p>
        </p:txBody>
      </p:sp>
      <p:sp>
        <p:nvSpPr>
          <p:cNvPr id="4" name="Text Placeholder 3">
            <a:extLst>
              <a:ext uri="{FF2B5EF4-FFF2-40B4-BE49-F238E27FC236}">
                <a16:creationId xmlns:a16="http://schemas.microsoft.com/office/drawing/2014/main" id="{72E8AAF3-4B7C-5505-F01D-43F07260594B}"/>
              </a:ext>
            </a:extLst>
          </p:cNvPr>
          <p:cNvSpPr>
            <a:spLocks noGrp="1"/>
          </p:cNvSpPr>
          <p:nvPr>
            <p:ph type="body" idx="1"/>
          </p:nvPr>
        </p:nvSpPr>
        <p:spPr>
          <a:xfrm>
            <a:off x="311699" y="1152475"/>
            <a:ext cx="7235559" cy="572700"/>
          </a:xfrm>
        </p:spPr>
        <p:txBody>
          <a:bodyPr/>
          <a:lstStyle/>
          <a:p>
            <a:pPr marL="114300" indent="0">
              <a:buNone/>
            </a:pPr>
            <a:r>
              <a:rPr lang="en-IN" dirty="0">
                <a:solidFill>
                  <a:schemeClr val="bg1"/>
                </a:solidFill>
              </a:rPr>
              <a:t>By applying Boruta algorithm we get top features :-</a:t>
            </a:r>
          </a:p>
        </p:txBody>
      </p:sp>
      <p:pic>
        <p:nvPicPr>
          <p:cNvPr id="8" name="Picture 7">
            <a:extLst>
              <a:ext uri="{FF2B5EF4-FFF2-40B4-BE49-F238E27FC236}">
                <a16:creationId xmlns:a16="http://schemas.microsoft.com/office/drawing/2014/main" id="{232A159E-4AC2-4E88-E774-EA05C8DDFDED}"/>
              </a:ext>
            </a:extLst>
          </p:cNvPr>
          <p:cNvPicPr>
            <a:picLocks noChangeAspect="1"/>
          </p:cNvPicPr>
          <p:nvPr/>
        </p:nvPicPr>
        <p:blipFill>
          <a:blip r:embed="rId2"/>
          <a:stretch>
            <a:fillRect/>
          </a:stretch>
        </p:blipFill>
        <p:spPr>
          <a:xfrm>
            <a:off x="2689364" y="1725175"/>
            <a:ext cx="3447359" cy="2724905"/>
          </a:xfrm>
          <a:prstGeom prst="rect">
            <a:avLst/>
          </a:prstGeom>
        </p:spPr>
      </p:pic>
    </p:spTree>
    <p:extLst>
      <p:ext uri="{BB962C8B-B14F-4D97-AF65-F5344CB8AC3E}">
        <p14:creationId xmlns:p14="http://schemas.microsoft.com/office/powerpoint/2010/main" val="168639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B287-E72B-0388-CF15-323A717B53C2}"/>
              </a:ext>
            </a:extLst>
          </p:cNvPr>
          <p:cNvSpPr>
            <a:spLocks noGrp="1"/>
          </p:cNvSpPr>
          <p:nvPr>
            <p:ph type="title"/>
          </p:nvPr>
        </p:nvSpPr>
        <p:spPr/>
        <p:txBody>
          <a:bodyPr/>
          <a:lstStyle/>
          <a:p>
            <a:r>
              <a:rPr lang="en-IN" dirty="0"/>
              <a:t>Oversampling (SMOTE)</a:t>
            </a:r>
          </a:p>
        </p:txBody>
      </p:sp>
      <p:pic>
        <p:nvPicPr>
          <p:cNvPr id="6" name="Picture 5">
            <a:extLst>
              <a:ext uri="{FF2B5EF4-FFF2-40B4-BE49-F238E27FC236}">
                <a16:creationId xmlns:a16="http://schemas.microsoft.com/office/drawing/2014/main" id="{565B101C-3DE5-6D44-3BB4-38EEDEBE8522}"/>
              </a:ext>
            </a:extLst>
          </p:cNvPr>
          <p:cNvPicPr>
            <a:picLocks noChangeAspect="1"/>
          </p:cNvPicPr>
          <p:nvPr/>
        </p:nvPicPr>
        <p:blipFill>
          <a:blip r:embed="rId2"/>
          <a:stretch>
            <a:fillRect/>
          </a:stretch>
        </p:blipFill>
        <p:spPr>
          <a:xfrm>
            <a:off x="1230351" y="1452247"/>
            <a:ext cx="6439458" cy="2872989"/>
          </a:xfrm>
          <a:prstGeom prst="rect">
            <a:avLst/>
          </a:prstGeom>
        </p:spPr>
      </p:pic>
    </p:spTree>
    <p:extLst>
      <p:ext uri="{BB962C8B-B14F-4D97-AF65-F5344CB8AC3E}">
        <p14:creationId xmlns:p14="http://schemas.microsoft.com/office/powerpoint/2010/main" val="407038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09B7-2C79-C981-65FE-E7573B7BAAEB}"/>
              </a:ext>
            </a:extLst>
          </p:cNvPr>
          <p:cNvSpPr>
            <a:spLocks noGrp="1"/>
          </p:cNvSpPr>
          <p:nvPr>
            <p:ph type="title"/>
          </p:nvPr>
        </p:nvSpPr>
        <p:spPr/>
        <p:txBody>
          <a:bodyPr/>
          <a:lstStyle/>
          <a:p>
            <a:r>
              <a:rPr lang="en-IN" dirty="0"/>
              <a:t>Preparing Dataset for modelling</a:t>
            </a:r>
          </a:p>
        </p:txBody>
      </p:sp>
      <p:sp>
        <p:nvSpPr>
          <p:cNvPr id="3" name="Text Placeholder 2">
            <a:extLst>
              <a:ext uri="{FF2B5EF4-FFF2-40B4-BE49-F238E27FC236}">
                <a16:creationId xmlns:a16="http://schemas.microsoft.com/office/drawing/2014/main" id="{115100B8-467B-CF40-AA93-E726B52CE831}"/>
              </a:ext>
            </a:extLst>
          </p:cNvPr>
          <p:cNvSpPr>
            <a:spLocks noGrp="1"/>
          </p:cNvSpPr>
          <p:nvPr>
            <p:ph type="body" idx="1"/>
          </p:nvPr>
        </p:nvSpPr>
        <p:spPr>
          <a:xfrm>
            <a:off x="5949696" y="1100138"/>
            <a:ext cx="2882604" cy="3598337"/>
          </a:xfrm>
        </p:spPr>
        <p:txBody>
          <a:bodyPr/>
          <a:lstStyle/>
          <a:p>
            <a:pPr marL="114300" indent="0">
              <a:buNone/>
            </a:pPr>
            <a:r>
              <a:rPr lang="en-IN" sz="1600" dirty="0">
                <a:solidFill>
                  <a:schemeClr val="bg1"/>
                </a:solidFill>
              </a:rPr>
              <a:t>Task :- Binary classification</a:t>
            </a:r>
          </a:p>
          <a:p>
            <a:pPr marL="114300" indent="0">
              <a:buNone/>
            </a:pPr>
            <a:r>
              <a:rPr lang="en-IN" sz="1600" dirty="0">
                <a:solidFill>
                  <a:schemeClr val="bg1"/>
                </a:solidFill>
              </a:rPr>
              <a:t>Train set:- (2712,15)</a:t>
            </a:r>
          </a:p>
          <a:p>
            <a:pPr marL="114300" indent="0">
              <a:buNone/>
            </a:pPr>
            <a:r>
              <a:rPr lang="en-IN" sz="1600" dirty="0">
                <a:solidFill>
                  <a:schemeClr val="bg1"/>
                </a:solidFill>
              </a:rPr>
              <a:t>Test set :- (678,15)</a:t>
            </a:r>
          </a:p>
          <a:p>
            <a:pPr marL="114300" indent="0">
              <a:buNone/>
            </a:pPr>
            <a:r>
              <a:rPr lang="en-IN" sz="1600" dirty="0">
                <a:solidFill>
                  <a:schemeClr val="bg1"/>
                </a:solidFill>
              </a:rPr>
              <a:t>Response:- 0/1</a:t>
            </a:r>
          </a:p>
        </p:txBody>
      </p:sp>
      <p:pic>
        <p:nvPicPr>
          <p:cNvPr id="8" name="Picture 7">
            <a:extLst>
              <a:ext uri="{FF2B5EF4-FFF2-40B4-BE49-F238E27FC236}">
                <a16:creationId xmlns:a16="http://schemas.microsoft.com/office/drawing/2014/main" id="{C4D7F76F-06C7-49E1-FFDE-97ECE8394CC6}"/>
              </a:ext>
            </a:extLst>
          </p:cNvPr>
          <p:cNvPicPr>
            <a:picLocks noChangeAspect="1"/>
          </p:cNvPicPr>
          <p:nvPr/>
        </p:nvPicPr>
        <p:blipFill>
          <a:blip r:embed="rId2"/>
          <a:stretch>
            <a:fillRect/>
          </a:stretch>
        </p:blipFill>
        <p:spPr>
          <a:xfrm>
            <a:off x="242887" y="1649556"/>
            <a:ext cx="5611939" cy="2165207"/>
          </a:xfrm>
          <a:prstGeom prst="rect">
            <a:avLst/>
          </a:prstGeom>
        </p:spPr>
      </p:pic>
    </p:spTree>
    <p:extLst>
      <p:ext uri="{BB962C8B-B14F-4D97-AF65-F5344CB8AC3E}">
        <p14:creationId xmlns:p14="http://schemas.microsoft.com/office/powerpoint/2010/main" val="293183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7568-B8BA-ADB2-3D75-A8DBC7FBEBF1}"/>
              </a:ext>
            </a:extLst>
          </p:cNvPr>
          <p:cNvSpPr>
            <a:spLocks noGrp="1"/>
          </p:cNvSpPr>
          <p:nvPr>
            <p:ph type="title"/>
          </p:nvPr>
        </p:nvSpPr>
        <p:spPr/>
        <p:txBody>
          <a:bodyPr/>
          <a:lstStyle/>
          <a:p>
            <a:r>
              <a:rPr lang="en-IN" dirty="0"/>
              <a:t>Applying Model – Logistic Regression</a:t>
            </a:r>
          </a:p>
        </p:txBody>
      </p:sp>
      <p:pic>
        <p:nvPicPr>
          <p:cNvPr id="6" name="Picture 5">
            <a:extLst>
              <a:ext uri="{FF2B5EF4-FFF2-40B4-BE49-F238E27FC236}">
                <a16:creationId xmlns:a16="http://schemas.microsoft.com/office/drawing/2014/main" id="{3824A26D-DEB9-DC4B-53AA-4D4E6C09E446}"/>
              </a:ext>
            </a:extLst>
          </p:cNvPr>
          <p:cNvPicPr>
            <a:picLocks noChangeAspect="1"/>
          </p:cNvPicPr>
          <p:nvPr/>
        </p:nvPicPr>
        <p:blipFill>
          <a:blip r:embed="rId2"/>
          <a:stretch>
            <a:fillRect/>
          </a:stretch>
        </p:blipFill>
        <p:spPr>
          <a:xfrm>
            <a:off x="415099" y="1341753"/>
            <a:ext cx="3184735" cy="2145159"/>
          </a:xfrm>
          <a:prstGeom prst="rect">
            <a:avLst/>
          </a:prstGeom>
        </p:spPr>
      </p:pic>
      <p:pic>
        <p:nvPicPr>
          <p:cNvPr id="8" name="Picture 7">
            <a:extLst>
              <a:ext uri="{FF2B5EF4-FFF2-40B4-BE49-F238E27FC236}">
                <a16:creationId xmlns:a16="http://schemas.microsoft.com/office/drawing/2014/main" id="{E634F507-7A00-EA9A-8484-CB6C33EEA420}"/>
              </a:ext>
            </a:extLst>
          </p:cNvPr>
          <p:cNvPicPr>
            <a:picLocks noChangeAspect="1"/>
          </p:cNvPicPr>
          <p:nvPr/>
        </p:nvPicPr>
        <p:blipFill>
          <a:blip r:embed="rId3"/>
          <a:stretch>
            <a:fillRect/>
          </a:stretch>
        </p:blipFill>
        <p:spPr>
          <a:xfrm>
            <a:off x="415099" y="3532550"/>
            <a:ext cx="3219610" cy="1165925"/>
          </a:xfrm>
          <a:prstGeom prst="rect">
            <a:avLst/>
          </a:prstGeom>
        </p:spPr>
      </p:pic>
      <p:pic>
        <p:nvPicPr>
          <p:cNvPr id="10" name="Picture 9">
            <a:extLst>
              <a:ext uri="{FF2B5EF4-FFF2-40B4-BE49-F238E27FC236}">
                <a16:creationId xmlns:a16="http://schemas.microsoft.com/office/drawing/2014/main" id="{D497023D-0429-1294-7C95-5F527FFCF462}"/>
              </a:ext>
            </a:extLst>
          </p:cNvPr>
          <p:cNvPicPr>
            <a:picLocks noChangeAspect="1"/>
          </p:cNvPicPr>
          <p:nvPr/>
        </p:nvPicPr>
        <p:blipFill>
          <a:blip r:embed="rId4"/>
          <a:stretch>
            <a:fillRect/>
          </a:stretch>
        </p:blipFill>
        <p:spPr>
          <a:xfrm>
            <a:off x="3968000" y="1376856"/>
            <a:ext cx="4637498" cy="2945113"/>
          </a:xfrm>
          <a:prstGeom prst="rect">
            <a:avLst/>
          </a:prstGeom>
        </p:spPr>
      </p:pic>
      <p:pic>
        <p:nvPicPr>
          <p:cNvPr id="4" name="Picture 3">
            <a:extLst>
              <a:ext uri="{FF2B5EF4-FFF2-40B4-BE49-F238E27FC236}">
                <a16:creationId xmlns:a16="http://schemas.microsoft.com/office/drawing/2014/main" id="{C6275E69-BEC7-E638-51E9-C7CDCA6FDFDF}"/>
              </a:ext>
            </a:extLst>
          </p:cNvPr>
          <p:cNvPicPr>
            <a:picLocks noChangeAspect="1"/>
          </p:cNvPicPr>
          <p:nvPr/>
        </p:nvPicPr>
        <p:blipFill>
          <a:blip r:embed="rId5"/>
          <a:stretch>
            <a:fillRect/>
          </a:stretch>
        </p:blipFill>
        <p:spPr>
          <a:xfrm>
            <a:off x="415099" y="4698475"/>
            <a:ext cx="3459780" cy="220999"/>
          </a:xfrm>
          <a:prstGeom prst="rect">
            <a:avLst/>
          </a:prstGeom>
        </p:spPr>
      </p:pic>
    </p:spTree>
    <p:extLst>
      <p:ext uri="{BB962C8B-B14F-4D97-AF65-F5344CB8AC3E}">
        <p14:creationId xmlns:p14="http://schemas.microsoft.com/office/powerpoint/2010/main" val="67436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7568-B8BA-ADB2-3D75-A8DBC7FBEBF1}"/>
              </a:ext>
            </a:extLst>
          </p:cNvPr>
          <p:cNvSpPr>
            <a:spLocks noGrp="1"/>
          </p:cNvSpPr>
          <p:nvPr>
            <p:ph type="title"/>
          </p:nvPr>
        </p:nvSpPr>
        <p:spPr/>
        <p:txBody>
          <a:bodyPr/>
          <a:lstStyle/>
          <a:p>
            <a:r>
              <a:rPr lang="en-IN" dirty="0"/>
              <a:t>Applying Model – K nearest Neighbour</a:t>
            </a:r>
          </a:p>
        </p:txBody>
      </p:sp>
      <p:pic>
        <p:nvPicPr>
          <p:cNvPr id="4" name="Picture 3">
            <a:extLst>
              <a:ext uri="{FF2B5EF4-FFF2-40B4-BE49-F238E27FC236}">
                <a16:creationId xmlns:a16="http://schemas.microsoft.com/office/drawing/2014/main" id="{0D0A6016-FD57-4C35-62D9-92FFF51C562C}"/>
              </a:ext>
            </a:extLst>
          </p:cNvPr>
          <p:cNvPicPr>
            <a:picLocks noChangeAspect="1"/>
          </p:cNvPicPr>
          <p:nvPr/>
        </p:nvPicPr>
        <p:blipFill>
          <a:blip r:embed="rId2"/>
          <a:stretch>
            <a:fillRect/>
          </a:stretch>
        </p:blipFill>
        <p:spPr>
          <a:xfrm>
            <a:off x="330838" y="1270228"/>
            <a:ext cx="3424298" cy="2247381"/>
          </a:xfrm>
          <a:prstGeom prst="rect">
            <a:avLst/>
          </a:prstGeom>
        </p:spPr>
      </p:pic>
      <p:pic>
        <p:nvPicPr>
          <p:cNvPr id="7" name="Picture 6">
            <a:extLst>
              <a:ext uri="{FF2B5EF4-FFF2-40B4-BE49-F238E27FC236}">
                <a16:creationId xmlns:a16="http://schemas.microsoft.com/office/drawing/2014/main" id="{3242BF2C-487A-27FB-34F7-27BD004340EA}"/>
              </a:ext>
            </a:extLst>
          </p:cNvPr>
          <p:cNvPicPr>
            <a:picLocks noChangeAspect="1"/>
          </p:cNvPicPr>
          <p:nvPr/>
        </p:nvPicPr>
        <p:blipFill>
          <a:blip r:embed="rId3"/>
          <a:stretch>
            <a:fillRect/>
          </a:stretch>
        </p:blipFill>
        <p:spPr>
          <a:xfrm>
            <a:off x="538502" y="3666853"/>
            <a:ext cx="3216634" cy="905148"/>
          </a:xfrm>
          <a:prstGeom prst="rect">
            <a:avLst/>
          </a:prstGeom>
        </p:spPr>
      </p:pic>
      <p:pic>
        <p:nvPicPr>
          <p:cNvPr id="11" name="Picture 10">
            <a:extLst>
              <a:ext uri="{FF2B5EF4-FFF2-40B4-BE49-F238E27FC236}">
                <a16:creationId xmlns:a16="http://schemas.microsoft.com/office/drawing/2014/main" id="{8687B1D9-3D06-18D1-8515-4B6033EC03EC}"/>
              </a:ext>
            </a:extLst>
          </p:cNvPr>
          <p:cNvPicPr>
            <a:picLocks noChangeAspect="1"/>
          </p:cNvPicPr>
          <p:nvPr/>
        </p:nvPicPr>
        <p:blipFill>
          <a:blip r:embed="rId4"/>
          <a:stretch>
            <a:fillRect/>
          </a:stretch>
        </p:blipFill>
        <p:spPr>
          <a:xfrm>
            <a:off x="4066330" y="1403904"/>
            <a:ext cx="4441631" cy="2822286"/>
          </a:xfrm>
          <a:prstGeom prst="rect">
            <a:avLst/>
          </a:prstGeom>
        </p:spPr>
      </p:pic>
      <p:pic>
        <p:nvPicPr>
          <p:cNvPr id="8" name="Picture 7">
            <a:extLst>
              <a:ext uri="{FF2B5EF4-FFF2-40B4-BE49-F238E27FC236}">
                <a16:creationId xmlns:a16="http://schemas.microsoft.com/office/drawing/2014/main" id="{BBA1B140-069F-B36D-2B3A-09BB131459C8}"/>
              </a:ext>
            </a:extLst>
          </p:cNvPr>
          <p:cNvPicPr>
            <a:picLocks noChangeAspect="1"/>
          </p:cNvPicPr>
          <p:nvPr/>
        </p:nvPicPr>
        <p:blipFill>
          <a:blip r:embed="rId5"/>
          <a:stretch>
            <a:fillRect/>
          </a:stretch>
        </p:blipFill>
        <p:spPr>
          <a:xfrm>
            <a:off x="538502" y="4685521"/>
            <a:ext cx="3497883" cy="236240"/>
          </a:xfrm>
          <a:prstGeom prst="rect">
            <a:avLst/>
          </a:prstGeom>
        </p:spPr>
      </p:pic>
    </p:spTree>
    <p:extLst>
      <p:ext uri="{BB962C8B-B14F-4D97-AF65-F5344CB8AC3E}">
        <p14:creationId xmlns:p14="http://schemas.microsoft.com/office/powerpoint/2010/main" val="343410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C16B-9760-FA43-246E-AF44C7B5BA03}"/>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endParaRPr lang="en-IN" dirty="0">
              <a:solidFill>
                <a:schemeClr val="tx1"/>
              </a:solidFill>
            </a:endParaRPr>
          </a:p>
        </p:txBody>
      </p:sp>
      <p:pic>
        <p:nvPicPr>
          <p:cNvPr id="8" name="Picture 7">
            <a:extLst>
              <a:ext uri="{FF2B5EF4-FFF2-40B4-BE49-F238E27FC236}">
                <a16:creationId xmlns:a16="http://schemas.microsoft.com/office/drawing/2014/main" id="{4107E5AF-1E71-4C5F-042C-E9EF30F3187E}"/>
              </a:ext>
            </a:extLst>
          </p:cNvPr>
          <p:cNvPicPr>
            <a:picLocks noChangeAspect="1"/>
          </p:cNvPicPr>
          <p:nvPr/>
        </p:nvPicPr>
        <p:blipFill>
          <a:blip r:embed="rId2"/>
          <a:stretch>
            <a:fillRect/>
          </a:stretch>
        </p:blipFill>
        <p:spPr>
          <a:xfrm>
            <a:off x="4925568" y="1266597"/>
            <a:ext cx="3593935" cy="3296798"/>
          </a:xfrm>
          <a:prstGeom prst="rect">
            <a:avLst/>
          </a:prstGeom>
        </p:spPr>
      </p:pic>
      <p:pic>
        <p:nvPicPr>
          <p:cNvPr id="10" name="Picture 9">
            <a:extLst>
              <a:ext uri="{FF2B5EF4-FFF2-40B4-BE49-F238E27FC236}">
                <a16:creationId xmlns:a16="http://schemas.microsoft.com/office/drawing/2014/main" id="{044FD324-28ED-CD72-4EE6-25458E744F50}"/>
              </a:ext>
            </a:extLst>
          </p:cNvPr>
          <p:cNvPicPr>
            <a:picLocks noChangeAspect="1"/>
          </p:cNvPicPr>
          <p:nvPr/>
        </p:nvPicPr>
        <p:blipFill>
          <a:blip r:embed="rId3"/>
          <a:stretch>
            <a:fillRect/>
          </a:stretch>
        </p:blipFill>
        <p:spPr>
          <a:xfrm>
            <a:off x="1097926" y="1400155"/>
            <a:ext cx="3133603" cy="3029682"/>
          </a:xfrm>
          <a:prstGeom prst="rect">
            <a:avLst/>
          </a:prstGeom>
        </p:spPr>
      </p:pic>
    </p:spTree>
    <p:extLst>
      <p:ext uri="{BB962C8B-B14F-4D97-AF65-F5344CB8AC3E}">
        <p14:creationId xmlns:p14="http://schemas.microsoft.com/office/powerpoint/2010/main" val="119651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57B5-F2E1-8925-1239-A674736D67E3}"/>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endParaRPr lang="en-IN" dirty="0">
              <a:solidFill>
                <a:schemeClr val="tx1"/>
              </a:solidFill>
            </a:endParaRPr>
          </a:p>
        </p:txBody>
      </p:sp>
      <p:pic>
        <p:nvPicPr>
          <p:cNvPr id="5" name="Picture 4">
            <a:extLst>
              <a:ext uri="{FF2B5EF4-FFF2-40B4-BE49-F238E27FC236}">
                <a16:creationId xmlns:a16="http://schemas.microsoft.com/office/drawing/2014/main" id="{1FD828F4-4595-394C-F25E-C5FF71A4E2AB}"/>
              </a:ext>
            </a:extLst>
          </p:cNvPr>
          <p:cNvPicPr>
            <a:picLocks noChangeAspect="1"/>
          </p:cNvPicPr>
          <p:nvPr/>
        </p:nvPicPr>
        <p:blipFill>
          <a:blip r:embed="rId2"/>
          <a:stretch>
            <a:fillRect/>
          </a:stretch>
        </p:blipFill>
        <p:spPr>
          <a:xfrm>
            <a:off x="706794" y="1486590"/>
            <a:ext cx="3950550" cy="1658256"/>
          </a:xfrm>
          <a:prstGeom prst="rect">
            <a:avLst/>
          </a:prstGeom>
        </p:spPr>
      </p:pic>
      <p:pic>
        <p:nvPicPr>
          <p:cNvPr id="7" name="Picture 6">
            <a:extLst>
              <a:ext uri="{FF2B5EF4-FFF2-40B4-BE49-F238E27FC236}">
                <a16:creationId xmlns:a16="http://schemas.microsoft.com/office/drawing/2014/main" id="{1308E0F3-496D-6808-4B64-49AE388FA9AB}"/>
              </a:ext>
            </a:extLst>
          </p:cNvPr>
          <p:cNvPicPr>
            <a:picLocks noChangeAspect="1"/>
          </p:cNvPicPr>
          <p:nvPr/>
        </p:nvPicPr>
        <p:blipFill>
          <a:blip r:embed="rId3"/>
          <a:stretch>
            <a:fillRect/>
          </a:stretch>
        </p:blipFill>
        <p:spPr>
          <a:xfrm>
            <a:off x="5195187" y="1486590"/>
            <a:ext cx="2972058" cy="3017782"/>
          </a:xfrm>
          <a:prstGeom prst="rect">
            <a:avLst/>
          </a:prstGeom>
        </p:spPr>
      </p:pic>
    </p:spTree>
    <p:extLst>
      <p:ext uri="{BB962C8B-B14F-4D97-AF65-F5344CB8AC3E}">
        <p14:creationId xmlns:p14="http://schemas.microsoft.com/office/powerpoint/2010/main" val="1698838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B26F-AB28-83A2-64F6-32B157354F26}"/>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endParaRPr lang="en-IN" dirty="0"/>
          </a:p>
        </p:txBody>
      </p:sp>
      <p:sp>
        <p:nvSpPr>
          <p:cNvPr id="3" name="Text Placeholder 2">
            <a:extLst>
              <a:ext uri="{FF2B5EF4-FFF2-40B4-BE49-F238E27FC236}">
                <a16:creationId xmlns:a16="http://schemas.microsoft.com/office/drawing/2014/main" id="{25373F8F-AC0B-D847-4F92-CCDC8CA7E672}"/>
              </a:ext>
            </a:extLst>
          </p:cNvPr>
          <p:cNvSpPr>
            <a:spLocks noGrp="1"/>
          </p:cNvSpPr>
          <p:nvPr>
            <p:ph type="body" idx="1"/>
          </p:nvPr>
        </p:nvSpPr>
        <p:spPr>
          <a:xfrm>
            <a:off x="311700" y="1280160"/>
            <a:ext cx="4430988" cy="3418315"/>
          </a:xfrm>
        </p:spPr>
        <p:txBody>
          <a:bodyPr/>
          <a:lstStyle/>
          <a:p>
            <a:pPr marL="114300" indent="0">
              <a:buNone/>
            </a:pPr>
            <a:r>
              <a:rPr lang="en-IN" dirty="0">
                <a:solidFill>
                  <a:schemeClr val="accent4">
                    <a:lumMod val="75000"/>
                  </a:schemeClr>
                </a:solidFill>
              </a:rPr>
              <a:t>Observation 1: </a:t>
            </a:r>
            <a:r>
              <a:rPr lang="en-IN" sz="1400" dirty="0">
                <a:solidFill>
                  <a:schemeClr val="accent5"/>
                </a:solidFill>
              </a:rPr>
              <a:t>As seen in the above table, Logistic Regression is not giving great results, Decision Trees are had bit better than Logistic Regression.</a:t>
            </a:r>
          </a:p>
          <a:p>
            <a:pPr marL="114300" indent="0">
              <a:buNone/>
            </a:pPr>
            <a:endParaRPr lang="en-IN" sz="1400" dirty="0">
              <a:solidFill>
                <a:schemeClr val="accent5"/>
              </a:solidFill>
            </a:endParaRPr>
          </a:p>
          <a:p>
            <a:pPr marL="114300" indent="0">
              <a:buNone/>
            </a:pPr>
            <a:endParaRPr lang="en-IN" sz="1400" dirty="0">
              <a:solidFill>
                <a:schemeClr val="accent5"/>
              </a:solidFill>
            </a:endParaRPr>
          </a:p>
          <a:p>
            <a:pPr marL="114300" indent="0">
              <a:buNone/>
            </a:pPr>
            <a:r>
              <a:rPr lang="en-IN" sz="1600" dirty="0">
                <a:solidFill>
                  <a:schemeClr val="accent4">
                    <a:lumMod val="75000"/>
                  </a:schemeClr>
                </a:solidFill>
              </a:rPr>
              <a:t>Observation 2: </a:t>
            </a:r>
            <a:r>
              <a:rPr lang="en-IN" sz="1400" dirty="0">
                <a:solidFill>
                  <a:schemeClr val="accent5"/>
                </a:solidFill>
              </a:rPr>
              <a:t>K nearest neighbour is giving best result than decision tress in terms of accuracy and F1 score, but support vector machine is better than all three model.</a:t>
            </a:r>
          </a:p>
          <a:p>
            <a:pPr marL="114300" indent="0">
              <a:buNone/>
            </a:pPr>
            <a:endParaRPr lang="en-IN" sz="1600" dirty="0">
              <a:solidFill>
                <a:schemeClr val="accent4">
                  <a:lumMod val="75000"/>
                </a:schemeClr>
              </a:solidFill>
            </a:endParaRPr>
          </a:p>
        </p:txBody>
      </p:sp>
      <p:pic>
        <p:nvPicPr>
          <p:cNvPr id="5122" name="Picture 2" descr="How to turn your iPhone's camera into a magnifying glass | Technology  News,The Indian Express">
            <a:extLst>
              <a:ext uri="{FF2B5EF4-FFF2-40B4-BE49-F238E27FC236}">
                <a16:creationId xmlns:a16="http://schemas.microsoft.com/office/drawing/2014/main" id="{443FD2CB-4E9C-3CD8-90BD-E34122A84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216" y="1406245"/>
            <a:ext cx="3322865" cy="304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24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C0588-8F80-8FA5-4711-C2F51B0C62B6}"/>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r>
              <a:rPr lang="en-US" sz="1800" b="0" i="0" dirty="0">
                <a:solidFill>
                  <a:schemeClr val="tx1"/>
                </a:solidFill>
                <a:effectLst/>
                <a:latin typeface="Roboto" panose="02000000000000000000" pitchFamily="2" charset="0"/>
              </a:rPr>
              <a:t>(continued)</a:t>
            </a:r>
            <a:endParaRPr lang="en-IN" sz="1800" dirty="0"/>
          </a:p>
        </p:txBody>
      </p:sp>
      <p:sp>
        <p:nvSpPr>
          <p:cNvPr id="2" name="Text Placeholder 1">
            <a:extLst>
              <a:ext uri="{FF2B5EF4-FFF2-40B4-BE49-F238E27FC236}">
                <a16:creationId xmlns:a16="http://schemas.microsoft.com/office/drawing/2014/main" id="{CEAEB877-F553-5B6F-FF69-5CA58194E897}"/>
              </a:ext>
            </a:extLst>
          </p:cNvPr>
          <p:cNvSpPr>
            <a:spLocks noGrp="1"/>
          </p:cNvSpPr>
          <p:nvPr>
            <p:ph type="body" idx="1"/>
          </p:nvPr>
        </p:nvSpPr>
        <p:spPr>
          <a:xfrm>
            <a:off x="311700" y="1152475"/>
            <a:ext cx="3612118" cy="3187877"/>
          </a:xfrm>
        </p:spPr>
        <p:txBody>
          <a:bodyPr/>
          <a:lstStyle/>
          <a:p>
            <a:pPr marL="114300" indent="0">
              <a:buNone/>
            </a:pPr>
            <a:r>
              <a:rPr lang="en-IN" sz="1600" dirty="0">
                <a:solidFill>
                  <a:schemeClr val="accent4">
                    <a:lumMod val="75000"/>
                  </a:schemeClr>
                </a:solidFill>
              </a:rPr>
              <a:t>Observation 3:</a:t>
            </a:r>
            <a:r>
              <a:rPr lang="en-IN" sz="1800" dirty="0">
                <a:solidFill>
                  <a:schemeClr val="accent4">
                    <a:lumMod val="75000"/>
                  </a:schemeClr>
                </a:solidFill>
              </a:rPr>
              <a:t> </a:t>
            </a:r>
            <a:r>
              <a:rPr lang="en-IN" sz="1400" dirty="0">
                <a:solidFill>
                  <a:schemeClr val="accent5"/>
                </a:solidFill>
              </a:rPr>
              <a:t>From the above observation we have come to the conclusion that we would choose support vector machine model.</a:t>
            </a:r>
          </a:p>
          <a:p>
            <a:pPr marL="114300" indent="0">
              <a:buNone/>
            </a:pPr>
            <a:endParaRPr lang="en-IN" sz="1400" dirty="0">
              <a:solidFill>
                <a:schemeClr val="accent5"/>
              </a:solidFill>
            </a:endParaRPr>
          </a:p>
          <a:p>
            <a:pPr marL="114300" indent="0">
              <a:buNone/>
            </a:pPr>
            <a:r>
              <a:rPr lang="en-IN" sz="1400" dirty="0">
                <a:solidFill>
                  <a:schemeClr val="accent5"/>
                </a:solidFill>
              </a:rPr>
              <a:t>Cross validation accuracy for SVM model is 84.93%.</a:t>
            </a:r>
            <a:endParaRPr lang="en-IN" sz="1400" dirty="0"/>
          </a:p>
        </p:txBody>
      </p:sp>
      <p:pic>
        <p:nvPicPr>
          <p:cNvPr id="1026" name="Picture 2" descr="Salmon: ​Here's your guide to a healthy heart - Times of India">
            <a:extLst>
              <a:ext uri="{FF2B5EF4-FFF2-40B4-BE49-F238E27FC236}">
                <a16:creationId xmlns:a16="http://schemas.microsoft.com/office/drawing/2014/main" id="{5C0D6965-2E8F-7EF0-96D8-F594A0331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48" y="1152475"/>
            <a:ext cx="438912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20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IN" b="1" dirty="0">
                <a:solidFill>
                  <a:srgbClr val="7821D7"/>
                </a:solidFill>
                <a:latin typeface="Montserrat"/>
                <a:ea typeface="Montserrat"/>
                <a:cs typeface="Montserrat"/>
                <a:sym typeface="Montserrat"/>
              </a:rPr>
              <a:t>Let’s Catch The Defaulters</a:t>
            </a:r>
            <a:endParaRPr b="1" dirty="0">
              <a:solidFill>
                <a:schemeClr val="tx2">
                  <a:lumMod val="50000"/>
                </a:schemeClr>
              </a:solidFill>
              <a:latin typeface="Montserrat"/>
              <a:ea typeface="Montserrat"/>
              <a:cs typeface="Montserrat"/>
              <a:sym typeface="Montserrat"/>
            </a:endParaRPr>
          </a:p>
        </p:txBody>
      </p:sp>
      <p:sp>
        <p:nvSpPr>
          <p:cNvPr id="2" name="Text Placeholder 1">
            <a:extLst>
              <a:ext uri="{FF2B5EF4-FFF2-40B4-BE49-F238E27FC236}">
                <a16:creationId xmlns:a16="http://schemas.microsoft.com/office/drawing/2014/main" id="{E6F2459F-26E0-FF08-BB5C-1AC745D74B15}"/>
              </a:ext>
            </a:extLst>
          </p:cNvPr>
          <p:cNvSpPr>
            <a:spLocks noGrp="1"/>
          </p:cNvSpPr>
          <p:nvPr>
            <p:ph type="body" idx="1"/>
          </p:nvPr>
        </p:nvSpPr>
        <p:spPr>
          <a:xfrm>
            <a:off x="311700" y="1353660"/>
            <a:ext cx="4496044" cy="3546000"/>
          </a:xfrm>
        </p:spPr>
        <p:txBody>
          <a:bodyPr/>
          <a:lstStyle/>
          <a:p>
            <a:pPr>
              <a:buClr>
                <a:schemeClr val="accent2"/>
              </a:buClr>
              <a:buFont typeface="+mj-lt"/>
              <a:buAutoNum type="arabicPeriod"/>
            </a:pPr>
            <a:r>
              <a:rPr lang="en-IN" sz="1600" dirty="0">
                <a:solidFill>
                  <a:srgbClr val="00B050"/>
                </a:solidFill>
              </a:rPr>
              <a:t>Defining problem statement</a:t>
            </a:r>
          </a:p>
          <a:p>
            <a:pPr>
              <a:buClr>
                <a:schemeClr val="accent2"/>
              </a:buClr>
              <a:buFont typeface="+mj-lt"/>
              <a:buAutoNum type="arabicPeriod"/>
            </a:pPr>
            <a:r>
              <a:rPr lang="en-IN" sz="1600" dirty="0">
                <a:solidFill>
                  <a:srgbClr val="00B050"/>
                </a:solidFill>
              </a:rPr>
              <a:t>EDA and feature engineering</a:t>
            </a:r>
          </a:p>
          <a:p>
            <a:pPr>
              <a:buClr>
                <a:schemeClr val="accent2"/>
              </a:buClr>
              <a:buFont typeface="+mj-lt"/>
              <a:buAutoNum type="arabicPeriod"/>
            </a:pPr>
            <a:r>
              <a:rPr lang="en-IN" sz="1600" dirty="0">
                <a:solidFill>
                  <a:srgbClr val="00B050"/>
                </a:solidFill>
              </a:rPr>
              <a:t>Feature Selection</a:t>
            </a:r>
          </a:p>
          <a:p>
            <a:pPr>
              <a:buClr>
                <a:schemeClr val="accent2"/>
              </a:buClr>
              <a:buFont typeface="+mj-lt"/>
              <a:buAutoNum type="arabicPeriod"/>
            </a:pPr>
            <a:r>
              <a:rPr lang="en-IN" sz="1600" dirty="0">
                <a:solidFill>
                  <a:srgbClr val="00B050"/>
                </a:solidFill>
              </a:rPr>
              <a:t>Preparing dataset for modelling</a:t>
            </a:r>
          </a:p>
          <a:p>
            <a:pPr>
              <a:buClr>
                <a:schemeClr val="accent2"/>
              </a:buClr>
              <a:buFont typeface="+mj-lt"/>
              <a:buAutoNum type="arabicPeriod"/>
            </a:pPr>
            <a:r>
              <a:rPr lang="en-IN" sz="1600" dirty="0">
                <a:solidFill>
                  <a:srgbClr val="00B050"/>
                </a:solidFill>
              </a:rPr>
              <a:t>Applying Model</a:t>
            </a:r>
          </a:p>
          <a:p>
            <a:pPr>
              <a:buClr>
                <a:schemeClr val="accent2"/>
              </a:buClr>
              <a:buFont typeface="+mj-lt"/>
              <a:buAutoNum type="arabicPeriod"/>
            </a:pPr>
            <a:r>
              <a:rPr lang="en-IN" sz="1600" dirty="0">
                <a:solidFill>
                  <a:srgbClr val="00B050"/>
                </a:solidFill>
              </a:rPr>
              <a:t>Model Validation and Selection</a:t>
            </a:r>
          </a:p>
        </p:txBody>
      </p:sp>
      <p:pic>
        <p:nvPicPr>
          <p:cNvPr id="5" name="Picture 4">
            <a:extLst>
              <a:ext uri="{FF2B5EF4-FFF2-40B4-BE49-F238E27FC236}">
                <a16:creationId xmlns:a16="http://schemas.microsoft.com/office/drawing/2014/main" id="{5BC9CFE2-D453-A428-8F55-9CFCC397DE22}"/>
              </a:ext>
            </a:extLst>
          </p:cNvPr>
          <p:cNvPicPr>
            <a:picLocks noChangeAspect="1"/>
          </p:cNvPicPr>
          <p:nvPr/>
        </p:nvPicPr>
        <p:blipFill>
          <a:blip r:embed="rId3"/>
          <a:stretch>
            <a:fillRect/>
          </a:stretch>
        </p:blipFill>
        <p:spPr>
          <a:xfrm>
            <a:off x="5464846" y="1353660"/>
            <a:ext cx="2944779" cy="27203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33F79-402A-0DA3-332D-C43F37CBB8B9}"/>
              </a:ext>
            </a:extLst>
          </p:cNvPr>
          <p:cNvSpPr>
            <a:spLocks noGrp="1"/>
          </p:cNvSpPr>
          <p:nvPr>
            <p:ph type="title"/>
          </p:nvPr>
        </p:nvSpPr>
        <p:spPr/>
        <p:txBody>
          <a:bodyPr/>
          <a:lstStyle/>
          <a:p>
            <a:r>
              <a:rPr lang="en-US" dirty="0"/>
              <a:t>Conclusion</a:t>
            </a:r>
            <a:endParaRPr lang="en-IN" dirty="0"/>
          </a:p>
        </p:txBody>
      </p:sp>
      <p:sp>
        <p:nvSpPr>
          <p:cNvPr id="2" name="Text Placeholder 1">
            <a:extLst>
              <a:ext uri="{FF2B5EF4-FFF2-40B4-BE49-F238E27FC236}">
                <a16:creationId xmlns:a16="http://schemas.microsoft.com/office/drawing/2014/main" id="{6089E0DA-C43A-8231-E906-C4812C4E96F1}"/>
              </a:ext>
            </a:extLst>
          </p:cNvPr>
          <p:cNvSpPr>
            <a:spLocks noGrp="1"/>
          </p:cNvSpPr>
          <p:nvPr>
            <p:ph type="body" idx="1"/>
          </p:nvPr>
        </p:nvSpPr>
        <p:spPr>
          <a:xfrm>
            <a:off x="311700" y="1152475"/>
            <a:ext cx="8520600" cy="3358565"/>
          </a:xfrm>
        </p:spPr>
        <p:txBody>
          <a:bodyPr/>
          <a:lstStyle/>
          <a:p>
            <a:pPr>
              <a:buClr>
                <a:schemeClr val="accent6">
                  <a:lumMod val="50000"/>
                </a:schemeClr>
              </a:buClr>
              <a:buFont typeface="Wingdings" panose="05000000000000000000" pitchFamily="2" charset="2"/>
              <a:buChar char="v"/>
            </a:pPr>
            <a:r>
              <a:rPr lang="en-US" b="0" i="0" dirty="0">
                <a:solidFill>
                  <a:srgbClr val="212121"/>
                </a:solidFill>
                <a:effectLst/>
                <a:latin typeface="Roboto" panose="02000000000000000000" pitchFamily="2" charset="0"/>
              </a:rPr>
              <a:t>The most important features in predicting the ten year risk of developing CHD were age and systolic blood pressure</a:t>
            </a:r>
          </a:p>
          <a:p>
            <a:pPr>
              <a:buClr>
                <a:schemeClr val="accent6">
                  <a:lumMod val="50000"/>
                </a:schemeClr>
              </a:buClr>
              <a:buFont typeface="Wingdings" panose="05000000000000000000" pitchFamily="2" charset="2"/>
              <a:buChar char="v"/>
            </a:pPr>
            <a:r>
              <a:rPr lang="en-US" b="0" i="0" dirty="0">
                <a:solidFill>
                  <a:srgbClr val="212121"/>
                </a:solidFill>
                <a:effectLst/>
                <a:latin typeface="Roboto" panose="02000000000000000000" pitchFamily="2" charset="0"/>
              </a:rPr>
              <a:t>The Support vector machine with the radial kernel was the best performing model in terms of accuracy and the F1 score. Its high AUC shows that it has a high true positive rate.</a:t>
            </a:r>
          </a:p>
          <a:p>
            <a:pPr>
              <a:buClr>
                <a:schemeClr val="accent6">
                  <a:lumMod val="50000"/>
                </a:schemeClr>
              </a:buClr>
              <a:buFont typeface="Wingdings" panose="05000000000000000000" pitchFamily="2" charset="2"/>
              <a:buChar char="v"/>
            </a:pPr>
            <a:r>
              <a:rPr lang="en-US" b="0" i="0" dirty="0">
                <a:solidFill>
                  <a:srgbClr val="212121"/>
                </a:solidFill>
                <a:effectLst/>
                <a:latin typeface="Roboto" panose="02000000000000000000" pitchFamily="2" charset="0"/>
              </a:rPr>
              <a:t>Balancing the dataset by using the SMOTE technique helped in improving the models' sensitivity, this is when compared to the performance metrics of other models on different notebooks on the same dataset</a:t>
            </a:r>
          </a:p>
          <a:p>
            <a:pPr>
              <a:buClr>
                <a:schemeClr val="accent6">
                  <a:lumMod val="50000"/>
                </a:schemeClr>
              </a:buClr>
              <a:buFont typeface="Wingdings" panose="05000000000000000000" pitchFamily="2" charset="2"/>
              <a:buChar char="v"/>
            </a:pPr>
            <a:r>
              <a:rPr lang="en-US" b="0" i="0" dirty="0">
                <a:solidFill>
                  <a:srgbClr val="212121"/>
                </a:solidFill>
                <a:effectLst/>
                <a:latin typeface="Roboto" panose="02000000000000000000" pitchFamily="2" charset="0"/>
              </a:rPr>
              <a:t>With more data(especially that of the minority class) better models can be built</a:t>
            </a:r>
          </a:p>
        </p:txBody>
      </p:sp>
    </p:spTree>
    <p:extLst>
      <p:ext uri="{BB962C8B-B14F-4D97-AF65-F5344CB8AC3E}">
        <p14:creationId xmlns:p14="http://schemas.microsoft.com/office/powerpoint/2010/main" val="2815292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85E5-190F-005E-2593-7F4FFE16007B}"/>
              </a:ext>
            </a:extLst>
          </p:cNvPr>
          <p:cNvSpPr>
            <a:spLocks noGrp="1"/>
          </p:cNvSpPr>
          <p:nvPr>
            <p:ph type="title"/>
          </p:nvPr>
        </p:nvSpPr>
        <p:spPr/>
        <p:txBody>
          <a:bodyPr/>
          <a:lstStyle/>
          <a:p>
            <a:r>
              <a:rPr lang="en-IN" dirty="0"/>
              <a:t>Challenges</a:t>
            </a:r>
          </a:p>
        </p:txBody>
      </p:sp>
      <p:sp>
        <p:nvSpPr>
          <p:cNvPr id="3" name="Text Placeholder 2">
            <a:extLst>
              <a:ext uri="{FF2B5EF4-FFF2-40B4-BE49-F238E27FC236}">
                <a16:creationId xmlns:a16="http://schemas.microsoft.com/office/drawing/2014/main" id="{0D825CC3-991E-7835-9AA5-DC9AC44EBC81}"/>
              </a:ext>
            </a:extLst>
          </p:cNvPr>
          <p:cNvSpPr>
            <a:spLocks noGrp="1"/>
          </p:cNvSpPr>
          <p:nvPr>
            <p:ph type="body" idx="1"/>
          </p:nvPr>
        </p:nvSpPr>
        <p:spPr/>
        <p:txBody>
          <a:bodyPr/>
          <a:lstStyle/>
          <a:p>
            <a:pPr>
              <a:buClr>
                <a:srgbClr val="00B050"/>
              </a:buClr>
              <a:buFont typeface="Wingdings" panose="05000000000000000000" pitchFamily="2" charset="2"/>
              <a:buChar char="v"/>
            </a:pPr>
            <a:r>
              <a:rPr lang="en-IN" dirty="0">
                <a:solidFill>
                  <a:schemeClr val="accent4">
                    <a:lumMod val="50000"/>
                  </a:schemeClr>
                </a:solidFill>
              </a:rPr>
              <a:t>Huge chunk of data was to be handled keeping in mind to miss anything which is even of little relevance.</a:t>
            </a:r>
          </a:p>
          <a:p>
            <a:pPr>
              <a:buClr>
                <a:srgbClr val="00B050"/>
              </a:buClr>
              <a:buFont typeface="Wingdings" panose="05000000000000000000" pitchFamily="2" charset="2"/>
              <a:buChar char="v"/>
            </a:pPr>
            <a:r>
              <a:rPr lang="en-IN" dirty="0">
                <a:solidFill>
                  <a:schemeClr val="accent4">
                    <a:lumMod val="50000"/>
                  </a:schemeClr>
                </a:solidFill>
              </a:rPr>
              <a:t>Feature selection was quite a challenge as our dataset had many features that were independent of each other.</a:t>
            </a:r>
          </a:p>
          <a:p>
            <a:pPr>
              <a:buClr>
                <a:srgbClr val="00B050"/>
              </a:buClr>
              <a:buFont typeface="Wingdings" panose="05000000000000000000" pitchFamily="2" charset="2"/>
              <a:buChar char="v"/>
            </a:pPr>
            <a:r>
              <a:rPr lang="en-IN" dirty="0">
                <a:solidFill>
                  <a:schemeClr val="accent4">
                    <a:lumMod val="50000"/>
                  </a:schemeClr>
                </a:solidFill>
              </a:rPr>
              <a:t>Computation time (especially SVM and cross validation)</a:t>
            </a:r>
          </a:p>
          <a:p>
            <a:pPr>
              <a:buClr>
                <a:srgbClr val="00B050"/>
              </a:buClr>
              <a:buFont typeface="Wingdings" panose="05000000000000000000" pitchFamily="2" charset="2"/>
              <a:buChar char="v"/>
            </a:pPr>
            <a:r>
              <a:rPr lang="en-IN" dirty="0">
                <a:solidFill>
                  <a:schemeClr val="accent4">
                    <a:lumMod val="50000"/>
                  </a:schemeClr>
                </a:solidFill>
              </a:rPr>
              <a:t>Dataset was imbalanced.</a:t>
            </a:r>
          </a:p>
        </p:txBody>
      </p:sp>
    </p:spTree>
    <p:extLst>
      <p:ext uri="{BB962C8B-B14F-4D97-AF65-F5344CB8AC3E}">
        <p14:creationId xmlns:p14="http://schemas.microsoft.com/office/powerpoint/2010/main" val="175368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371D10-EB93-CF05-9BF9-72B254F4043C}"/>
              </a:ext>
            </a:extLst>
          </p:cNvPr>
          <p:cNvSpPr/>
          <p:nvPr/>
        </p:nvSpPr>
        <p:spPr>
          <a:xfrm>
            <a:off x="2806133" y="2110085"/>
            <a:ext cx="353173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2053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E692-0395-30CB-F329-C47A4CEEB5FE}"/>
              </a:ext>
            </a:extLst>
          </p:cNvPr>
          <p:cNvSpPr>
            <a:spLocks noGrp="1"/>
          </p:cNvSpPr>
          <p:nvPr>
            <p:ph type="title"/>
          </p:nvPr>
        </p:nvSpPr>
        <p:spPr/>
        <p:txBody>
          <a:bodyPr/>
          <a:lstStyle/>
          <a:p>
            <a:r>
              <a:rPr lang="en-IN" dirty="0"/>
              <a:t>Defining Problem Statement</a:t>
            </a:r>
          </a:p>
        </p:txBody>
      </p:sp>
      <p:sp>
        <p:nvSpPr>
          <p:cNvPr id="3" name="Text Placeholder 2">
            <a:extLst>
              <a:ext uri="{FF2B5EF4-FFF2-40B4-BE49-F238E27FC236}">
                <a16:creationId xmlns:a16="http://schemas.microsoft.com/office/drawing/2014/main" id="{CAF4EA28-E101-E48C-365D-B50D8B76C1D2}"/>
              </a:ext>
            </a:extLst>
          </p:cNvPr>
          <p:cNvSpPr>
            <a:spLocks noGrp="1"/>
          </p:cNvSpPr>
          <p:nvPr>
            <p:ph type="body" idx="1"/>
          </p:nvPr>
        </p:nvSpPr>
        <p:spPr>
          <a:xfrm>
            <a:off x="311700" y="1152475"/>
            <a:ext cx="5281856" cy="3405238"/>
          </a:xfrm>
        </p:spPr>
        <p:txBody>
          <a:bodyPr/>
          <a:lstStyle/>
          <a:p>
            <a:pPr marL="114300" indent="0">
              <a:buNone/>
            </a:pPr>
            <a:r>
              <a:rPr lang="en-US" sz="1100" b="0" i="0" dirty="0">
                <a:solidFill>
                  <a:srgbClr val="292929"/>
                </a:solidFill>
                <a:effectLst/>
                <a:latin typeface="Bahnschrift" panose="020B0502040204020203" pitchFamily="34" charset="0"/>
                <a:cs typeface="Times New Roman" panose="02020603050405020304" pitchFamily="18" charset="0"/>
              </a:rPr>
              <a:t>In this time of global uncertainty world needs energy and in increasing quantities to support economic and social progress and build a better quality of life, in particular in developing countries. But even in today’s time there are many places especially in developing world where there are outages. </a:t>
            </a:r>
          </a:p>
          <a:p>
            <a:pPr marL="114300" indent="0">
              <a:buNone/>
            </a:pPr>
            <a:r>
              <a:rPr lang="en-US" sz="1100" dirty="0">
                <a:solidFill>
                  <a:srgbClr val="292929"/>
                </a:solidFill>
                <a:latin typeface="Bahnschrift" panose="020B0502040204020203" pitchFamily="34" charset="0"/>
                <a:cs typeface="Times New Roman" panose="02020603050405020304" pitchFamily="18" charset="0"/>
              </a:rPr>
              <a:t>                      </a:t>
            </a:r>
          </a:p>
          <a:p>
            <a:pPr marL="114300" indent="0">
              <a:buNone/>
            </a:pPr>
            <a:r>
              <a:rPr lang="en-US" sz="1100" b="0" i="0" dirty="0">
                <a:solidFill>
                  <a:srgbClr val="292929"/>
                </a:solidFill>
                <a:effectLst/>
                <a:latin typeface="Bahnschrift" panose="020B0502040204020203" pitchFamily="34" charset="0"/>
                <a:cs typeface="Times New Roman" panose="02020603050405020304" pitchFamily="18" charset="0"/>
              </a:rPr>
              <a:t>These outages are primary because of excess load consumed by appliances at home. Heating and cooling appliances takes most power in house. In this project we will be analyzing the appliance usage in the house gathered via home sensors. All readings are taken at 10 mins intervals for 4.5 months . The goal is to predict energy consumption by appliances .</a:t>
            </a:r>
          </a:p>
          <a:p>
            <a:pPr marL="114300" indent="0">
              <a:buNone/>
            </a:pPr>
            <a:endParaRPr lang="en-US" sz="1100" dirty="0">
              <a:solidFill>
                <a:srgbClr val="292929"/>
              </a:solidFill>
              <a:latin typeface="Bahnschrift" panose="020B0502040204020203" pitchFamily="34" charset="0"/>
              <a:cs typeface="Times New Roman" panose="02020603050405020304" pitchFamily="18" charset="0"/>
            </a:endParaRPr>
          </a:p>
          <a:p>
            <a:pPr marL="114300" indent="0">
              <a:buNone/>
            </a:pPr>
            <a:r>
              <a:rPr lang="en-US" sz="1100" dirty="0">
                <a:solidFill>
                  <a:srgbClr val="292929"/>
                </a:solidFill>
                <a:latin typeface="Bahnschrift" panose="020B0502040204020203" pitchFamily="34" charset="0"/>
                <a:cs typeface="Times New Roman" panose="02020603050405020304" pitchFamily="18" charset="0"/>
              </a:rPr>
              <a:t> </a:t>
            </a:r>
            <a:r>
              <a:rPr lang="en-US" sz="1100" b="0" i="0" dirty="0">
                <a:solidFill>
                  <a:srgbClr val="292929"/>
                </a:solidFill>
                <a:effectLst/>
                <a:latin typeface="Bahnschrift" panose="020B0502040204020203" pitchFamily="34" charset="0"/>
                <a:cs typeface="Times New Roman" panose="02020603050405020304" pitchFamily="18" charset="0"/>
              </a:rPr>
              <a:t>In the age of smart homes, ability to predict energy consumption can not only save money for end user but can also help in generating money for user by giving excess energy back to Grid (in case of solar panels usage). In this case regression analysis will be used to predict Appliance energy usage based on data collected from various sensors.</a:t>
            </a:r>
            <a:endParaRPr lang="en-IN" sz="1100" dirty="0">
              <a:solidFill>
                <a:schemeClr val="bg1"/>
              </a:solidFill>
              <a:latin typeface="Bahnschrift"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187D6DB-D878-2AB0-1108-B2C2A47F5B34}"/>
              </a:ext>
            </a:extLst>
          </p:cNvPr>
          <p:cNvPicPr>
            <a:picLocks noChangeAspect="1"/>
          </p:cNvPicPr>
          <p:nvPr/>
        </p:nvPicPr>
        <p:blipFill>
          <a:blip r:embed="rId2"/>
          <a:stretch>
            <a:fillRect/>
          </a:stretch>
        </p:blipFill>
        <p:spPr>
          <a:xfrm>
            <a:off x="5750313" y="1215603"/>
            <a:ext cx="2967249" cy="1955056"/>
          </a:xfrm>
          <a:prstGeom prst="rect">
            <a:avLst/>
          </a:prstGeom>
          <a:effectLst>
            <a:outerShdw blurRad="50800" dist="50800" dir="5400000" sx="67000" sy="67000" algn="ctr" rotWithShape="0">
              <a:srgbClr val="000000"/>
            </a:outerShdw>
          </a:effectLst>
        </p:spPr>
      </p:pic>
    </p:spTree>
    <p:extLst>
      <p:ext uri="{BB962C8B-B14F-4D97-AF65-F5344CB8AC3E}">
        <p14:creationId xmlns:p14="http://schemas.microsoft.com/office/powerpoint/2010/main" val="1158188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ancer Beats Heart Disease As Top Killer Of The Rich | Mint">
            <a:extLst>
              <a:ext uri="{FF2B5EF4-FFF2-40B4-BE49-F238E27FC236}">
                <a16:creationId xmlns:a16="http://schemas.microsoft.com/office/drawing/2014/main" id="{2E366403-CDD8-1991-D005-07C9B974D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042" y="243840"/>
            <a:ext cx="6245916" cy="443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89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2ABF-3DCE-2DC7-223A-CDD01DCA6DCE}"/>
              </a:ext>
            </a:extLst>
          </p:cNvPr>
          <p:cNvSpPr>
            <a:spLocks noGrp="1"/>
          </p:cNvSpPr>
          <p:nvPr>
            <p:ph type="title"/>
          </p:nvPr>
        </p:nvSpPr>
        <p:spPr/>
        <p:txBody>
          <a:bodyPr/>
          <a:lstStyle/>
          <a:p>
            <a:r>
              <a:rPr lang="en-US" b="1" dirty="0"/>
              <a:t>Data Pipeline</a:t>
            </a:r>
            <a:endParaRPr lang="en-IN" b="1" dirty="0"/>
          </a:p>
        </p:txBody>
      </p:sp>
      <p:sp>
        <p:nvSpPr>
          <p:cNvPr id="3" name="Text Placeholder 2">
            <a:extLst>
              <a:ext uri="{FF2B5EF4-FFF2-40B4-BE49-F238E27FC236}">
                <a16:creationId xmlns:a16="http://schemas.microsoft.com/office/drawing/2014/main" id="{D408A4B3-016B-3A42-593A-F8C9A8AE9464}"/>
              </a:ext>
            </a:extLst>
          </p:cNvPr>
          <p:cNvSpPr>
            <a:spLocks noGrp="1"/>
          </p:cNvSpPr>
          <p:nvPr>
            <p:ph type="body" idx="1"/>
          </p:nvPr>
        </p:nvSpPr>
        <p:spPr>
          <a:xfrm>
            <a:off x="311700" y="1402079"/>
            <a:ext cx="8520600" cy="3166795"/>
          </a:xfrm>
        </p:spPr>
        <p:txBody>
          <a:bodyPr/>
          <a:lstStyle/>
          <a:p>
            <a:pPr>
              <a:buClrTx/>
            </a:pPr>
            <a:r>
              <a:rPr lang="en-IN" sz="1400" b="1" u="sng" dirty="0">
                <a:solidFill>
                  <a:schemeClr val="bg1"/>
                </a:solidFill>
                <a:latin typeface="Candara" panose="020E0502030303020204" pitchFamily="34" charset="0"/>
              </a:rPr>
              <a:t>Data processing- 1 : </a:t>
            </a:r>
            <a:r>
              <a:rPr lang="en-IN" sz="1400" dirty="0">
                <a:solidFill>
                  <a:schemeClr val="bg1"/>
                </a:solidFill>
                <a:latin typeface="Candara" panose="020E0502030303020204" pitchFamily="34" charset="0"/>
              </a:rPr>
              <a:t>In this first part we’ve removed unnecessary features. Since there were nearly many columns with all null values.</a:t>
            </a:r>
          </a:p>
          <a:p>
            <a:pPr>
              <a:buClrTx/>
            </a:pPr>
            <a:r>
              <a:rPr lang="en-IN" sz="1400" b="1" u="sng" dirty="0">
                <a:solidFill>
                  <a:schemeClr val="bg1"/>
                </a:solidFill>
                <a:latin typeface="Candara" panose="020E0502030303020204" pitchFamily="34" charset="0"/>
              </a:rPr>
              <a:t>Data processing-2 : </a:t>
            </a:r>
            <a:r>
              <a:rPr lang="en-IN" sz="1400" dirty="0">
                <a:solidFill>
                  <a:schemeClr val="bg1"/>
                </a:solidFill>
                <a:latin typeface="Candara" panose="020E0502030303020204" pitchFamily="34" charset="0"/>
              </a:rPr>
              <a:t>In this part, we have encoded the categorical features and rename the columns as required.</a:t>
            </a:r>
          </a:p>
          <a:p>
            <a:pPr>
              <a:buClrTx/>
            </a:pPr>
            <a:r>
              <a:rPr lang="en-IN" sz="1400" b="1" u="sng" dirty="0">
                <a:solidFill>
                  <a:schemeClr val="bg1"/>
                </a:solidFill>
                <a:latin typeface="Candara" panose="020E0502030303020204" pitchFamily="34" charset="0"/>
              </a:rPr>
              <a:t>EDA : </a:t>
            </a:r>
            <a:r>
              <a:rPr lang="en-IN" sz="1400" dirty="0">
                <a:solidFill>
                  <a:schemeClr val="bg1"/>
                </a:solidFill>
                <a:latin typeface="Candara" panose="020E0502030303020204" pitchFamily="34" charset="0"/>
              </a:rPr>
              <a:t>In this part, we will handle missing values and see the distribution of data. We also compare categorical variable.</a:t>
            </a:r>
          </a:p>
          <a:p>
            <a:pPr>
              <a:buClrTx/>
            </a:pPr>
            <a:r>
              <a:rPr lang="en-IN" sz="1400" b="1" u="sng" dirty="0">
                <a:solidFill>
                  <a:schemeClr val="bg1"/>
                </a:solidFill>
                <a:latin typeface="Candara" panose="020E0502030303020204" pitchFamily="34" charset="0"/>
              </a:rPr>
              <a:t>Feature Selection: </a:t>
            </a:r>
            <a:r>
              <a:rPr lang="en-IN" sz="1400" dirty="0">
                <a:solidFill>
                  <a:schemeClr val="bg1"/>
                </a:solidFill>
                <a:latin typeface="Candara" panose="020E0502030303020204" pitchFamily="34" charset="0"/>
              </a:rPr>
              <a:t>In this part we will try to capture all the important, interesting features in a data set with respect to an outcome variable.</a:t>
            </a:r>
          </a:p>
          <a:p>
            <a:pPr>
              <a:buClrTx/>
            </a:pPr>
            <a:r>
              <a:rPr lang="en-IN" sz="1400" b="1" u="sng" dirty="0">
                <a:solidFill>
                  <a:schemeClr val="bg1"/>
                </a:solidFill>
                <a:latin typeface="Candara" panose="020E0502030303020204" pitchFamily="34" charset="0"/>
              </a:rPr>
              <a:t>Models and Prediction: </a:t>
            </a:r>
            <a:r>
              <a:rPr lang="en-IN" sz="1400" dirty="0">
                <a:solidFill>
                  <a:schemeClr val="bg1"/>
                </a:solidFill>
                <a:latin typeface="Candara" panose="020E0502030303020204" pitchFamily="34" charset="0"/>
              </a:rPr>
              <a:t>In this part we will split our data and do some feature scaling, after that we will train our model. At last we will compare our model to get an outstanding model.</a:t>
            </a:r>
            <a:endParaRPr lang="en-IN" sz="1400" b="1" u="sng" dirty="0">
              <a:solidFill>
                <a:schemeClr val="bg1"/>
              </a:solidFill>
              <a:latin typeface="Candara" panose="020E0502030303020204" pitchFamily="34" charset="0"/>
            </a:endParaRPr>
          </a:p>
          <a:p>
            <a:pPr>
              <a:buClrTx/>
            </a:pPr>
            <a:endParaRPr lang="en-IN" sz="1400" b="1" u="sng" dirty="0">
              <a:solidFill>
                <a:schemeClr val="bg1"/>
              </a:solidFill>
              <a:latin typeface="Candara" panose="020E0502030303020204" pitchFamily="34" charset="0"/>
            </a:endParaRPr>
          </a:p>
        </p:txBody>
      </p:sp>
    </p:spTree>
    <p:extLst>
      <p:ext uri="{BB962C8B-B14F-4D97-AF65-F5344CB8AC3E}">
        <p14:creationId xmlns:p14="http://schemas.microsoft.com/office/powerpoint/2010/main" val="62834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376F-1554-C514-7B86-786A3C40295B}"/>
              </a:ext>
            </a:extLst>
          </p:cNvPr>
          <p:cNvSpPr>
            <a:spLocks noGrp="1"/>
          </p:cNvSpPr>
          <p:nvPr>
            <p:ph type="title"/>
          </p:nvPr>
        </p:nvSpPr>
        <p:spPr/>
        <p:txBody>
          <a:bodyPr/>
          <a:lstStyle/>
          <a:p>
            <a:r>
              <a:rPr lang="en-IN" dirty="0"/>
              <a:t>Data summary</a:t>
            </a:r>
          </a:p>
        </p:txBody>
      </p:sp>
      <p:sp>
        <p:nvSpPr>
          <p:cNvPr id="3" name="Text Placeholder 2">
            <a:extLst>
              <a:ext uri="{FF2B5EF4-FFF2-40B4-BE49-F238E27FC236}">
                <a16:creationId xmlns:a16="http://schemas.microsoft.com/office/drawing/2014/main" id="{C29DB26E-4F11-1639-D324-185537BF53D3}"/>
              </a:ext>
            </a:extLst>
          </p:cNvPr>
          <p:cNvSpPr>
            <a:spLocks noGrp="1"/>
          </p:cNvSpPr>
          <p:nvPr>
            <p:ph type="body" idx="1"/>
          </p:nvPr>
        </p:nvSpPr>
        <p:spPr/>
        <p:txBody>
          <a:bodyPr/>
          <a:lstStyle/>
          <a:p>
            <a:pPr marL="285750" indent="-285750" defTabSz="457200">
              <a:lnSpc>
                <a:spcPct val="100000"/>
              </a:lnSpc>
              <a:spcBef>
                <a:spcPts val="1000"/>
              </a:spcBef>
              <a:buClr>
                <a:srgbClr val="90C226"/>
              </a:buClr>
              <a:buSzPct val="80000"/>
              <a:defRPr/>
            </a:pPr>
            <a:r>
              <a:rPr kumimoji="0" lang="en-IN" sz="1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BP Meds : It tells </a:t>
            </a:r>
            <a:r>
              <a:rPr lang="en-US" sz="1400" b="0" i="0" dirty="0">
                <a:solidFill>
                  <a:srgbClr val="212121"/>
                </a:solidFill>
                <a:effectLst/>
                <a:latin typeface="Roboto" panose="02000000000000000000" pitchFamily="2" charset="0"/>
              </a:rPr>
              <a:t>whether or not the patient was on blood pressure medication.</a:t>
            </a:r>
          </a:p>
          <a:p>
            <a:pPr marL="285750" indent="-285750" defTabSz="457200">
              <a:lnSpc>
                <a:spcPct val="100000"/>
              </a:lnSpc>
              <a:spcBef>
                <a:spcPts val="1000"/>
              </a:spcBef>
              <a:buClr>
                <a:srgbClr val="90C226"/>
              </a:buClr>
              <a:buSzPct val="80000"/>
              <a:defRPr/>
            </a:pPr>
            <a:r>
              <a:rPr lang="en-US" sz="1400" b="0" i="0" dirty="0">
                <a:solidFill>
                  <a:srgbClr val="212121"/>
                </a:solidFill>
                <a:effectLst/>
                <a:latin typeface="Roboto" panose="02000000000000000000" pitchFamily="2" charset="0"/>
              </a:rPr>
              <a:t>Prevalent Stroke: whether or not the patient had previously had a stroke.</a:t>
            </a:r>
          </a:p>
          <a:p>
            <a:pPr marL="285750" indent="-285750" defTabSz="457200">
              <a:lnSpc>
                <a:spcPct val="100000"/>
              </a:lnSpc>
              <a:spcBef>
                <a:spcPts val="1000"/>
              </a:spcBef>
              <a:buClr>
                <a:srgbClr val="90C226"/>
              </a:buClr>
              <a:buSzPct val="80000"/>
              <a:defRPr/>
            </a:pPr>
            <a:r>
              <a:rPr lang="en-US" sz="1400" b="0" i="0" dirty="0">
                <a:solidFill>
                  <a:srgbClr val="212121"/>
                </a:solidFill>
                <a:effectLst/>
                <a:latin typeface="Roboto" panose="02000000000000000000" pitchFamily="2" charset="0"/>
              </a:rPr>
              <a:t>Prevalent Hyp: whether or not the patient was hypertensive</a:t>
            </a:r>
          </a:p>
          <a:p>
            <a:pPr marL="285750" indent="-285750" defTabSz="457200">
              <a:lnSpc>
                <a:spcPct val="100000"/>
              </a:lnSpc>
              <a:spcBef>
                <a:spcPts val="1000"/>
              </a:spcBef>
              <a:buClr>
                <a:srgbClr val="90C226"/>
              </a:buClr>
              <a:buSzPct val="80000"/>
              <a:defRPr/>
            </a:pPr>
            <a:r>
              <a:rPr lang="en-US" sz="1400" b="0" i="0" dirty="0">
                <a:solidFill>
                  <a:srgbClr val="212121"/>
                </a:solidFill>
                <a:effectLst/>
                <a:latin typeface="Roboto" panose="02000000000000000000" pitchFamily="2" charset="0"/>
              </a:rPr>
              <a:t>Diabetes: whether or not the patient had diabetes</a:t>
            </a:r>
          </a:p>
          <a:p>
            <a:pPr marL="285750" indent="-285750" defTabSz="457200">
              <a:lnSpc>
                <a:spcPct val="100000"/>
              </a:lnSpc>
              <a:spcBef>
                <a:spcPts val="1000"/>
              </a:spcBef>
              <a:buClr>
                <a:srgbClr val="90C226"/>
              </a:buClr>
              <a:buSzPct val="80000"/>
              <a:defRPr/>
            </a:pPr>
            <a:r>
              <a:rPr lang="en-US" sz="1400" b="0" i="0" dirty="0">
                <a:solidFill>
                  <a:srgbClr val="212121"/>
                </a:solidFill>
                <a:effectLst/>
                <a:latin typeface="Roboto" panose="02000000000000000000" pitchFamily="2" charset="0"/>
              </a:rPr>
              <a:t>Tot Chol: total cholesterol level </a:t>
            </a:r>
            <a:endParaRPr lang="en-US" sz="1400" dirty="0">
              <a:solidFill>
                <a:srgbClr val="212121"/>
              </a:solidFill>
              <a:latin typeface="Roboto" panose="02000000000000000000" pitchFamily="2" charset="0"/>
            </a:endParaRPr>
          </a:p>
          <a:p>
            <a:pPr marL="285750" indent="-285750" defTabSz="457200">
              <a:lnSpc>
                <a:spcPct val="100000"/>
              </a:lnSpc>
              <a:spcBef>
                <a:spcPts val="1000"/>
              </a:spcBef>
              <a:buClr>
                <a:srgbClr val="90C226"/>
              </a:buClr>
              <a:buSzPct val="80000"/>
              <a:defRPr/>
            </a:pPr>
            <a:r>
              <a:rPr lang="en-US" sz="1400" dirty="0">
                <a:solidFill>
                  <a:srgbClr val="212121"/>
                </a:solidFill>
                <a:latin typeface="Roboto" panose="02000000000000000000" pitchFamily="2" charset="0"/>
              </a:rPr>
              <a:t>Sys BP : </a:t>
            </a:r>
            <a:r>
              <a:rPr lang="en-IN" sz="1400" b="0" i="0" dirty="0">
                <a:solidFill>
                  <a:srgbClr val="212121"/>
                </a:solidFill>
                <a:effectLst/>
                <a:latin typeface="Roboto" panose="02000000000000000000" pitchFamily="2" charset="0"/>
              </a:rPr>
              <a:t>systolic blood pressure </a:t>
            </a:r>
            <a:endParaRPr lang="en-US" sz="1400" b="0" i="0" dirty="0">
              <a:solidFill>
                <a:srgbClr val="212121"/>
              </a:solidFill>
              <a:effectLst/>
              <a:latin typeface="Roboto" panose="02000000000000000000" pitchFamily="2" charset="0"/>
            </a:endParaRPr>
          </a:p>
          <a:p>
            <a:pPr marL="285750" indent="-285750" defTabSz="457200">
              <a:lnSpc>
                <a:spcPct val="100000"/>
              </a:lnSpc>
              <a:spcBef>
                <a:spcPts val="1000"/>
              </a:spcBef>
              <a:buClr>
                <a:srgbClr val="90C226"/>
              </a:buClr>
              <a:buSzPct val="80000"/>
              <a:defRPr/>
            </a:pPr>
            <a:r>
              <a:rPr lang="en-US" sz="1400" b="0" i="0" dirty="0">
                <a:solidFill>
                  <a:srgbClr val="212121"/>
                </a:solidFill>
                <a:effectLst/>
                <a:latin typeface="Roboto" panose="02000000000000000000" pitchFamily="2" charset="0"/>
              </a:rPr>
              <a:t>Heart Rate: heart rate (Continuous - In medical research, variables such as heart rate though in fact discrete, yet are considered continuous because of large number of possible values.)</a:t>
            </a:r>
          </a:p>
          <a:p>
            <a:pPr marL="285750" indent="-285750" defTabSz="457200">
              <a:lnSpc>
                <a:spcPct val="100000"/>
              </a:lnSpc>
              <a:spcBef>
                <a:spcPts val="1000"/>
              </a:spcBef>
              <a:buClr>
                <a:srgbClr val="90C226"/>
              </a:buClr>
              <a:buSzPct val="80000"/>
              <a:defRPr/>
            </a:pPr>
            <a:r>
              <a:rPr lang="en-US" sz="1400" dirty="0">
                <a:solidFill>
                  <a:srgbClr val="212121"/>
                </a:solidFill>
                <a:latin typeface="Roboto" panose="02000000000000000000" pitchFamily="2" charset="0"/>
              </a:rPr>
              <a:t>CHD: </a:t>
            </a:r>
            <a:r>
              <a:rPr lang="en-IN" sz="1400" dirty="0">
                <a:solidFill>
                  <a:srgbClr val="212121"/>
                </a:solidFill>
                <a:latin typeface="Roboto" panose="02000000000000000000" pitchFamily="2" charset="0"/>
              </a:rPr>
              <a:t>It tells how many people are suffering from c</a:t>
            </a:r>
            <a:r>
              <a:rPr lang="en-IN" sz="1400" b="0" i="0" dirty="0">
                <a:solidFill>
                  <a:srgbClr val="212121"/>
                </a:solidFill>
                <a:effectLst/>
                <a:latin typeface="Roboto" panose="02000000000000000000" pitchFamily="2" charset="0"/>
              </a:rPr>
              <a:t>oronary heart disease.</a:t>
            </a:r>
            <a:endParaRPr lang="en-US" sz="1400" b="0" i="0" dirty="0">
              <a:solidFill>
                <a:srgbClr val="212121"/>
              </a:solidFill>
              <a:effectLst/>
              <a:latin typeface="Roboto" panose="02000000000000000000" pitchFamily="2" charset="0"/>
            </a:endParaRPr>
          </a:p>
          <a:p>
            <a:pPr marL="285750" indent="-285750" defTabSz="457200">
              <a:lnSpc>
                <a:spcPct val="100000"/>
              </a:lnSpc>
              <a:spcBef>
                <a:spcPts val="1000"/>
              </a:spcBef>
              <a:buClr>
                <a:srgbClr val="90C226"/>
              </a:buClr>
              <a:buSzPct val="80000"/>
              <a:defRPr/>
            </a:pPr>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91944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1CFC-0B91-2C1D-5496-8EE7F7BACEA6}"/>
              </a:ext>
            </a:extLst>
          </p:cNvPr>
          <p:cNvSpPr>
            <a:spLocks noGrp="1"/>
          </p:cNvSpPr>
          <p:nvPr>
            <p:ph type="title"/>
          </p:nvPr>
        </p:nvSpPr>
        <p:spPr/>
        <p:txBody>
          <a:bodyPr/>
          <a:lstStyle/>
          <a:p>
            <a:r>
              <a:rPr lang="en-IN" dirty="0"/>
              <a:t>Define Dependent Variable</a:t>
            </a:r>
          </a:p>
        </p:txBody>
      </p:sp>
      <p:sp>
        <p:nvSpPr>
          <p:cNvPr id="3" name="Text Placeholder 2">
            <a:extLst>
              <a:ext uri="{FF2B5EF4-FFF2-40B4-BE49-F238E27FC236}">
                <a16:creationId xmlns:a16="http://schemas.microsoft.com/office/drawing/2014/main" id="{85B4059F-C8F5-E4DD-0391-699BC0FDD3CB}"/>
              </a:ext>
            </a:extLst>
          </p:cNvPr>
          <p:cNvSpPr>
            <a:spLocks noGrp="1"/>
          </p:cNvSpPr>
          <p:nvPr>
            <p:ph type="body" idx="1"/>
          </p:nvPr>
        </p:nvSpPr>
        <p:spPr>
          <a:xfrm>
            <a:off x="311700" y="1152475"/>
            <a:ext cx="8076396" cy="688517"/>
          </a:xfrm>
        </p:spPr>
        <p:txBody>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lang="en-IN" kern="1200" dirty="0">
                <a:solidFill>
                  <a:prstClr val="black">
                    <a:lumMod val="75000"/>
                    <a:lumOff val="25000"/>
                  </a:prstClr>
                </a:solidFill>
                <a:latin typeface="Sitka Heading" pitchFamily="2" charset="0"/>
                <a:ea typeface="+mn-ea"/>
                <a:cs typeface="+mn-cs"/>
              </a:rPr>
              <a:t>There are 2879 patients without heart disease and 511 patients with the disease.</a:t>
            </a:r>
            <a:endParaRPr kumimoji="0" lang="en-IN" sz="1800" b="0" i="0" u="none" strike="noStrike" kern="1200" cap="none" spc="0" normalizeH="0" baseline="0" noProof="0" dirty="0">
              <a:ln>
                <a:noFill/>
              </a:ln>
              <a:solidFill>
                <a:prstClr val="black">
                  <a:lumMod val="75000"/>
                  <a:lumOff val="25000"/>
                </a:prstClr>
              </a:solidFill>
              <a:effectLst/>
              <a:uLnTx/>
              <a:uFillTx/>
              <a:latin typeface="Sitka Heading" pitchFamily="2" charset="0"/>
              <a:ea typeface="+mn-ea"/>
              <a:cs typeface="+mn-cs"/>
            </a:endParaRPr>
          </a:p>
        </p:txBody>
      </p:sp>
      <p:pic>
        <p:nvPicPr>
          <p:cNvPr id="3074" name="Picture 2">
            <a:extLst>
              <a:ext uri="{FF2B5EF4-FFF2-40B4-BE49-F238E27FC236}">
                <a16:creationId xmlns:a16="http://schemas.microsoft.com/office/drawing/2014/main" id="{81D7B0BD-98A6-D86C-42FB-7953E58F3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4" y="2044063"/>
            <a:ext cx="3756693" cy="25168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B02C291-6E8E-4F5A-B617-B158F4F08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871" y="2044063"/>
            <a:ext cx="332422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6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5FF7-4159-780B-4334-D54530712041}"/>
              </a:ext>
            </a:extLst>
          </p:cNvPr>
          <p:cNvSpPr>
            <a:spLocks noGrp="1"/>
          </p:cNvSpPr>
          <p:nvPr>
            <p:ph type="title"/>
          </p:nvPr>
        </p:nvSpPr>
        <p:spPr/>
        <p:txBody>
          <a:bodyPr/>
          <a:lstStyle/>
          <a:p>
            <a:r>
              <a:rPr lang="en-IN" dirty="0"/>
              <a:t>EDA</a:t>
            </a:r>
          </a:p>
        </p:txBody>
      </p:sp>
      <p:pic>
        <p:nvPicPr>
          <p:cNvPr id="2050" name="Picture 2">
            <a:extLst>
              <a:ext uri="{FF2B5EF4-FFF2-40B4-BE49-F238E27FC236}">
                <a16:creationId xmlns:a16="http://schemas.microsoft.com/office/drawing/2014/main" id="{42D1999B-913D-BA00-F29C-51EE4C352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701" y="1100657"/>
            <a:ext cx="4908137" cy="350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3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17E-8D5E-66FF-24C8-099DF21B8502}"/>
              </a:ext>
            </a:extLst>
          </p:cNvPr>
          <p:cNvSpPr>
            <a:spLocks noGrp="1"/>
          </p:cNvSpPr>
          <p:nvPr>
            <p:ph type="title"/>
          </p:nvPr>
        </p:nvSpPr>
        <p:spPr/>
        <p:txBody>
          <a:bodyPr/>
          <a:lstStyle/>
          <a:p>
            <a:r>
              <a:rPr lang="en-IN" dirty="0"/>
              <a:t>EDA</a:t>
            </a:r>
          </a:p>
        </p:txBody>
      </p:sp>
      <p:pic>
        <p:nvPicPr>
          <p:cNvPr id="3074" name="Picture 2">
            <a:extLst>
              <a:ext uri="{FF2B5EF4-FFF2-40B4-BE49-F238E27FC236}">
                <a16:creationId xmlns:a16="http://schemas.microsoft.com/office/drawing/2014/main" id="{04BF520E-211A-97FA-3181-808327931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053" y="1263301"/>
            <a:ext cx="5803942" cy="363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18364"/>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2162</TotalTime>
  <Words>812</Words>
  <Application>Microsoft Office PowerPoint</Application>
  <PresentationFormat>On-screen Show (16:9)</PresentationFormat>
  <Paragraphs>70</Paragraphs>
  <Slides>22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Candara</vt:lpstr>
      <vt:lpstr>Wingdings</vt:lpstr>
      <vt:lpstr>Arial</vt:lpstr>
      <vt:lpstr>Bahnschrift</vt:lpstr>
      <vt:lpstr>Sitka Heading</vt:lpstr>
      <vt:lpstr>Montserrat</vt:lpstr>
      <vt:lpstr>Algerian</vt:lpstr>
      <vt:lpstr>Roboto</vt:lpstr>
      <vt:lpstr>Trebuchet MS</vt:lpstr>
      <vt:lpstr>Wingdings 3</vt:lpstr>
      <vt:lpstr>Simple Light</vt:lpstr>
      <vt:lpstr>             Capstone Project -3 Appliance Energy Prediction  By:-    Rohit Kumar Sharma    </vt:lpstr>
      <vt:lpstr>  Let’s Catch The Defaulters</vt:lpstr>
      <vt:lpstr>Defining Problem Statement</vt:lpstr>
      <vt:lpstr>PowerPoint Presentation</vt:lpstr>
      <vt:lpstr>Data Pipeline</vt:lpstr>
      <vt:lpstr>Data summary</vt:lpstr>
      <vt:lpstr>Define Dependent Variable</vt:lpstr>
      <vt:lpstr>EDA</vt:lpstr>
      <vt:lpstr>EDA</vt:lpstr>
      <vt:lpstr>EDA</vt:lpstr>
      <vt:lpstr>Feature Selection</vt:lpstr>
      <vt:lpstr>Oversampling (SMOTE)</vt:lpstr>
      <vt:lpstr>Preparing Dataset for modelling</vt:lpstr>
      <vt:lpstr>Applying Model – Logistic Regression</vt:lpstr>
      <vt:lpstr>Applying Model – K nearest Neighbour</vt:lpstr>
      <vt:lpstr>Model Validation &amp; Selection</vt:lpstr>
      <vt:lpstr>Model Validation &amp; Selection</vt:lpstr>
      <vt:lpstr>Model Validation &amp; Selection</vt:lpstr>
      <vt:lpstr>Model Validation &amp; Selection(continued)</vt:lpstr>
      <vt:lpstr>Conclusion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Appliance Energy Prediction  Team Members Rohit Kumar Sharma Rahul Jha</dc:title>
  <dc:creator>rohit sharma</dc:creator>
  <cp:lastModifiedBy>rohit sharma</cp:lastModifiedBy>
  <cp:revision>24</cp:revision>
  <dcterms:modified xsi:type="dcterms:W3CDTF">2022-06-04T12:06:14Z</dcterms:modified>
</cp:coreProperties>
</file>